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0"/>
  </p:notesMasterIdLst>
  <p:sldIdLst>
    <p:sldId id="331" r:id="rId2"/>
    <p:sldId id="336" r:id="rId3"/>
    <p:sldId id="321" r:id="rId4"/>
    <p:sldId id="337" r:id="rId5"/>
    <p:sldId id="322" r:id="rId6"/>
    <p:sldId id="334" r:id="rId7"/>
    <p:sldId id="338" r:id="rId8"/>
    <p:sldId id="335" r:id="rId9"/>
  </p:sldIdLst>
  <p:sldSz cx="9144000" cy="5143500" type="screen16x9"/>
  <p:notesSz cx="6858000" cy="9144000"/>
  <p:embeddedFontLst>
    <p:embeddedFont>
      <p:font typeface="PingFang HK" panose="020B0400000000000000" pitchFamily="34" charset="-120"/>
      <p:regular r:id="rId11"/>
      <p:bold r:id="rId12"/>
    </p:embeddedFont>
    <p:embeddedFont>
      <p:font typeface="Catamaran" pitchFamily="2" charset="77"/>
      <p:regular r:id="rId13"/>
      <p:bold r:id="rId14"/>
    </p:embeddedFont>
    <p:embeddedFont>
      <p:font typeface="Lexend Deca" pitchFamily="2" charset="77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3EE"/>
    <a:srgbClr val="0B02FA"/>
    <a:srgbClr val="FF61F7"/>
    <a:srgbClr val="FD060F"/>
    <a:srgbClr val="13FEFA"/>
    <a:srgbClr val="FDFF56"/>
    <a:srgbClr val="25FE08"/>
    <a:srgbClr val="E32A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5633BD1-93D2-45AB-8C3D-6BE85EB4A12B}">
  <a:tblStyle styleId="{B5633BD1-93D2-45AB-8C3D-6BE85EB4A1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09"/>
    <p:restoredTop sz="96512"/>
  </p:normalViewPr>
  <p:slideViewPr>
    <p:cSldViewPr snapToGrid="0">
      <p:cViewPr varScale="1">
        <p:scale>
          <a:sx n="175" d="100"/>
          <a:sy n="175" d="100"/>
        </p:scale>
        <p:origin x="528" y="1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 rot="5400000">
            <a:off x="6743250" y="-209300"/>
            <a:ext cx="2359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35" name="Google Shape;35;p6"/>
          <p:cNvSpPr/>
          <p:nvPr/>
        </p:nvSpPr>
        <p:spPr>
          <a:xfrm>
            <a:off x="-1335600" y="4634025"/>
            <a:ext cx="23595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565100" y="-462500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3799950" y="4608575"/>
            <a:ext cx="5909100" cy="1002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-808800" y="539500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6912025" y="3498575"/>
            <a:ext cx="3037500" cy="11100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Deca"/>
              <a:buNone/>
              <a:defRPr sz="35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2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8" r:id="rId2"/>
    <p:sldLayoutId id="2147483671" r:id="rId3"/>
    <p:sldLayoutId id="2147483672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0.png"/><Relationship Id="rId7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ED946-1EC5-30F4-1F10-4A4AC5DA4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295" y="521187"/>
            <a:ext cx="7704000" cy="572700"/>
          </a:xfrm>
        </p:spPr>
        <p:txBody>
          <a:bodyPr/>
          <a:lstStyle/>
          <a:p>
            <a:r>
              <a:rPr lang="en-US" altLang="zh-CN" dirty="0"/>
              <a:t>Stimulus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A96446-D489-192F-4F5C-935F6035347E}"/>
              </a:ext>
            </a:extLst>
          </p:cNvPr>
          <p:cNvSpPr txBox="1"/>
          <p:nvPr/>
        </p:nvSpPr>
        <p:spPr>
          <a:xfrm>
            <a:off x="423411" y="1282100"/>
            <a:ext cx="859856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TW" altLang="en-US" b="1" dirty="0">
                <a:latin typeface="PingFang HK" panose="020B0400000000000000" pitchFamily="34" charset="-120"/>
                <a:ea typeface="PingFang HK" panose="020B0400000000000000" pitchFamily="34" charset="-120"/>
              </a:rPr>
              <a:t>游戏类型</a:t>
            </a:r>
            <a:endParaRPr lang="en-US" altLang="zh-TW" b="1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类似塔防的单角色防御游戏。</a:t>
            </a:r>
            <a:endParaRPr lang="en-US" altLang="zh-TW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角色被固定在画面中心，通过旋转角色并点击操作来应对从四个方向接近的目标。</a:t>
            </a:r>
            <a:endParaRPr lang="en-US" altLang="zh-TW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>
              <a:buFont typeface="Arial" panose="020B0604020202020204" pitchFamily="34" charset="0"/>
              <a:buChar char="•"/>
            </a:pPr>
            <a:endParaRPr lang="zh-TW" altLang="en-US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>
              <a:buNone/>
            </a:pPr>
            <a:r>
              <a:rPr lang="zh-TW" altLang="en-US" b="1" dirty="0">
                <a:latin typeface="PingFang HK" panose="020B0400000000000000" pitchFamily="34" charset="-120"/>
                <a:ea typeface="PingFang HK" panose="020B0400000000000000" pitchFamily="34" charset="-120"/>
              </a:rPr>
              <a:t>游戏目标</a:t>
            </a:r>
            <a:endParaRPr lang="en-US" altLang="zh-TW" b="1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玩家需要在游戏过程中生存尽可能长时间，并通过判断何时攻击或格挡来获得最高分数。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不同类型的目标会根据玩家的操作（攻击或格挡）触发不同的积分与血量变化。</a:t>
            </a:r>
            <a:endParaRPr lang="en-US" altLang="zh-TW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endParaRPr lang="en-US" altLang="zh-TW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r>
              <a:rPr lang="zh-TW" altLang="en-US" b="1" dirty="0">
                <a:latin typeface="PingFang HK" panose="020B0400000000000000" pitchFamily="34" charset="-120"/>
                <a:ea typeface="PingFang HK" panose="020B0400000000000000" pitchFamily="34" charset="-120"/>
              </a:rPr>
              <a:t>关卡设置</a:t>
            </a:r>
            <a:endParaRPr lang="en-US" altLang="zh-TW" b="1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时长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：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3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分钟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/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关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3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波怪，怪的分布规律见后面几页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ppt</a:t>
            </a:r>
            <a:endParaRPr lang="zh-TW" altLang="en-US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pic>
        <p:nvPicPr>
          <p:cNvPr id="12290" name="Picture 2" descr="優勝カップを持つ人のイラスト（女性会社員）">
            <a:extLst>
              <a:ext uri="{FF2B5EF4-FFF2-40B4-BE49-F238E27FC236}">
                <a16:creationId xmlns:a16="http://schemas.microsoft.com/office/drawing/2014/main" id="{B42B257E-951A-3FC9-5C70-691F44F84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649" y="3696156"/>
            <a:ext cx="993925" cy="138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video game of a person&#10;&#10;AI-generated content may be incorrect.">
            <a:extLst>
              <a:ext uri="{FF2B5EF4-FFF2-40B4-BE49-F238E27FC236}">
                <a16:creationId xmlns:a16="http://schemas.microsoft.com/office/drawing/2014/main" id="{11BBEF4E-B396-E18F-613D-BBD5D6D45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72" y="3860862"/>
            <a:ext cx="1436384" cy="1077288"/>
          </a:xfrm>
          <a:prstGeom prst="rect">
            <a:avLst/>
          </a:prstGeom>
        </p:spPr>
      </p:pic>
      <p:pic>
        <p:nvPicPr>
          <p:cNvPr id="4" name="Picture 2" descr="Shiitake Mushrooms Clipart Vector, Fat Dun Cute Shiitake Mushroom,  Ingredients, Vegetables And Fruits, Warm Tone PNG Image For Free Download">
            <a:extLst>
              <a:ext uri="{FF2B5EF4-FFF2-40B4-BE49-F238E27FC236}">
                <a16:creationId xmlns:a16="http://schemas.microsoft.com/office/drawing/2014/main" id="{1CD38F46-8508-7F4D-E2CE-E846106BD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1859" y="4104262"/>
            <a:ext cx="672599" cy="67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ed mushroom with white spots&quot; Poster for Sale by Lilbitdifferent |  Redbubble">
            <a:extLst>
              <a:ext uri="{FF2B5EF4-FFF2-40B4-BE49-F238E27FC236}">
                <a16:creationId xmlns:a16="http://schemas.microsoft.com/office/drawing/2014/main" id="{EB413848-288B-AD5B-2F30-EFAEC0F8F4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1" b="12582"/>
          <a:stretch/>
        </p:blipFill>
        <p:spPr bwMode="auto">
          <a:xfrm>
            <a:off x="4810427" y="4094542"/>
            <a:ext cx="607740" cy="60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Leaf Cartoon Png Images - Free Download on Freepik">
            <a:extLst>
              <a:ext uri="{FF2B5EF4-FFF2-40B4-BE49-F238E27FC236}">
                <a16:creationId xmlns:a16="http://schemas.microsoft.com/office/drawing/2014/main" id="{42E089DF-0A36-7FD8-358D-F65C87A5F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577" y="4194570"/>
            <a:ext cx="490574" cy="49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559 Scary Vines Stock Vectors and Vector Art | Shutterstock">
            <a:extLst>
              <a:ext uri="{FF2B5EF4-FFF2-40B4-BE49-F238E27FC236}">
                <a16:creationId xmlns:a16="http://schemas.microsoft.com/office/drawing/2014/main" id="{76E68CDA-1B2D-ADEF-5E85-49C24AE08D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834"/>
          <a:stretch/>
        </p:blipFill>
        <p:spPr bwMode="auto">
          <a:xfrm>
            <a:off x="4027908" y="4327639"/>
            <a:ext cx="842247" cy="303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娃娃機圖片PNG去背圖| 矢量圖案素材| 免费下载| Pngtree">
            <a:extLst>
              <a:ext uri="{FF2B5EF4-FFF2-40B4-BE49-F238E27FC236}">
                <a16:creationId xmlns:a16="http://schemas.microsoft.com/office/drawing/2014/main" id="{03F63D67-38A3-EC7C-181D-DD9EA0E9F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873881">
            <a:off x="2293408" y="4052897"/>
            <a:ext cx="417108" cy="41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A little Pixel Art of a shield i just did in 32p (Scaled up to 512p) :  r/PixelArt">
            <a:extLst>
              <a:ext uri="{FF2B5EF4-FFF2-40B4-BE49-F238E27FC236}">
                <a16:creationId xmlns:a16="http://schemas.microsoft.com/office/drawing/2014/main" id="{D6425C53-84D0-3C88-0E0C-F80A5E4F8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416" y="4479183"/>
            <a:ext cx="394079" cy="394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584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有人玩到19000多关，依然没有看见《黄金矿工》的结局">
            <a:extLst>
              <a:ext uri="{FF2B5EF4-FFF2-40B4-BE49-F238E27FC236}">
                <a16:creationId xmlns:a16="http://schemas.microsoft.com/office/drawing/2014/main" id="{D85C288B-578A-7EA0-94DA-EFE1C48FE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576" y="297897"/>
            <a:ext cx="6430470" cy="4642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55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0A07765-C8FA-4276-9990-4AE6C36F804E}"/>
              </a:ext>
            </a:extLst>
          </p:cNvPr>
          <p:cNvSpPr/>
          <p:nvPr/>
        </p:nvSpPr>
        <p:spPr>
          <a:xfrm>
            <a:off x="118403" y="1014937"/>
            <a:ext cx="5716340" cy="336909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B067E97-DFFC-E36C-163C-505A73D1E483}"/>
              </a:ext>
            </a:extLst>
          </p:cNvPr>
          <p:cNvCxnSpPr>
            <a:cxnSpLocks/>
          </p:cNvCxnSpPr>
          <p:nvPr/>
        </p:nvCxnSpPr>
        <p:spPr>
          <a:xfrm>
            <a:off x="633138" y="1894775"/>
            <a:ext cx="743811" cy="288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5A4C328-68EB-17DE-52E7-501C31324BB2}"/>
              </a:ext>
            </a:extLst>
          </p:cNvPr>
          <p:cNvCxnSpPr>
            <a:cxnSpLocks/>
          </p:cNvCxnSpPr>
          <p:nvPr/>
        </p:nvCxnSpPr>
        <p:spPr>
          <a:xfrm flipH="1">
            <a:off x="4684414" y="1866573"/>
            <a:ext cx="661384" cy="193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CBADA06A-E285-A156-48D7-2E5A1D0A60B3}"/>
              </a:ext>
            </a:extLst>
          </p:cNvPr>
          <p:cNvSpPr txBox="1"/>
          <p:nvPr/>
        </p:nvSpPr>
        <p:spPr>
          <a:xfrm>
            <a:off x="1631593" y="2992245"/>
            <a:ext cx="10594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/>
              <a:t>Left-click</a:t>
            </a:r>
            <a:r>
              <a:rPr lang="zh-CN" altLang="en-US" sz="1000" dirty="0"/>
              <a:t>  </a:t>
            </a:r>
            <a:endParaRPr lang="en-US" altLang="zh-CN" sz="1000" dirty="0"/>
          </a:p>
          <a:p>
            <a:pPr algn="ctr"/>
            <a:r>
              <a:rPr lang="en-US" altLang="zh-CN" sz="1000" dirty="0"/>
              <a:t>to</a:t>
            </a:r>
            <a:r>
              <a:rPr lang="zh-CN" altLang="en-US" sz="1000" dirty="0"/>
              <a:t> </a:t>
            </a:r>
            <a:r>
              <a:rPr lang="en-US" altLang="zh-CN" sz="1000" dirty="0"/>
              <a:t>grab</a:t>
            </a:r>
            <a:endParaRPr lang="en-US" sz="1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38913ED-778B-C45A-01CA-771708D10E28}"/>
              </a:ext>
            </a:extLst>
          </p:cNvPr>
          <p:cNvSpPr txBox="1"/>
          <p:nvPr/>
        </p:nvSpPr>
        <p:spPr>
          <a:xfrm>
            <a:off x="2976573" y="2982994"/>
            <a:ext cx="10594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/>
              <a:t>Right-click</a:t>
            </a:r>
          </a:p>
          <a:p>
            <a:pPr algn="ctr"/>
            <a:r>
              <a:rPr lang="en-US" altLang="zh-CN" sz="1000" dirty="0"/>
              <a:t>to</a:t>
            </a:r>
            <a:r>
              <a:rPr lang="zh-CN" altLang="en-US" sz="1000" dirty="0"/>
              <a:t> </a:t>
            </a:r>
            <a:r>
              <a:rPr lang="en-US" altLang="zh-CN" sz="1000" dirty="0"/>
              <a:t>block</a:t>
            </a:r>
            <a:endParaRPr lang="en-US" sz="10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8428E6-0D19-17E3-D445-52B4B929E46B}"/>
              </a:ext>
            </a:extLst>
          </p:cNvPr>
          <p:cNvGrpSpPr/>
          <p:nvPr/>
        </p:nvGrpSpPr>
        <p:grpSpPr>
          <a:xfrm>
            <a:off x="2414910" y="2059622"/>
            <a:ext cx="1059437" cy="866495"/>
            <a:chOff x="5175004" y="2369951"/>
            <a:chExt cx="1257374" cy="1028385"/>
          </a:xfrm>
        </p:grpSpPr>
        <p:pic>
          <p:nvPicPr>
            <p:cNvPr id="26" name="Picture 25" descr="A video game of a person&#10;&#10;AI-generated content may be incorrect.">
              <a:extLst>
                <a:ext uri="{FF2B5EF4-FFF2-40B4-BE49-F238E27FC236}">
                  <a16:creationId xmlns:a16="http://schemas.microsoft.com/office/drawing/2014/main" id="{7FF1184C-1087-9007-8C75-14533B78F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75004" y="2369951"/>
              <a:ext cx="1257374" cy="943031"/>
            </a:xfrm>
            <a:prstGeom prst="rect">
              <a:avLst/>
            </a:prstGeom>
          </p:spPr>
        </p:pic>
        <p:sp>
          <p:nvSpPr>
            <p:cNvPr id="27" name="Donut 26">
              <a:extLst>
                <a:ext uri="{FF2B5EF4-FFF2-40B4-BE49-F238E27FC236}">
                  <a16:creationId xmlns:a16="http://schemas.microsoft.com/office/drawing/2014/main" id="{FC7F94D2-320C-791C-681B-4464779DBC19}"/>
                </a:ext>
              </a:extLst>
            </p:cNvPr>
            <p:cNvSpPr/>
            <p:nvPr/>
          </p:nvSpPr>
          <p:spPr>
            <a:xfrm>
              <a:off x="5299160" y="2429199"/>
              <a:ext cx="969137" cy="969137"/>
            </a:xfrm>
            <a:prstGeom prst="donut">
              <a:avLst>
                <a:gd name="adj" fmla="val 10677"/>
              </a:avLst>
            </a:prstGeom>
            <a:solidFill>
              <a:schemeClr val="accent5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30B942E8-F7A1-75A9-B1C2-FF62498E9D93}"/>
              </a:ext>
            </a:extLst>
          </p:cNvPr>
          <p:cNvSpPr txBox="1"/>
          <p:nvPr/>
        </p:nvSpPr>
        <p:spPr>
          <a:xfrm>
            <a:off x="5945738" y="997835"/>
            <a:ext cx="3086036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/>
              <a:t>玩家固定在画面中心</a:t>
            </a:r>
            <a:r>
              <a:rPr lang="zh-TW" altLang="en-US" dirty="0"/>
              <a:t>，通过鼠标旋转角色方向。</a:t>
            </a:r>
            <a:endParaRPr lang="en-US" altLang="zh-TW" dirty="0"/>
          </a:p>
          <a:p>
            <a:r>
              <a:rPr lang="zh-TW" altLang="en-US" dirty="0"/>
              <a:t>刺激还未进入红圈范围时</a:t>
            </a:r>
            <a:r>
              <a:rPr lang="zh-CN" altLang="en-US" dirty="0"/>
              <a:t>，角色不可行动，只能观看</a:t>
            </a:r>
            <a:endParaRPr lang="zh-TW" altLang="en-US" dirty="0"/>
          </a:p>
          <a:p>
            <a:r>
              <a:rPr lang="zh-TW" altLang="en-US" dirty="0"/>
              <a:t>当刺激进入红色圆圈范围内，玩家可以做出决策</a:t>
            </a:r>
            <a:r>
              <a:rPr lang="en-US" dirty="0"/>
              <a:t>。</a:t>
            </a:r>
          </a:p>
          <a:p>
            <a:endParaRPr lang="en-US" altLang="zh-TW" b="1" dirty="0"/>
          </a:p>
          <a:p>
            <a:r>
              <a:rPr lang="zh-TW" altLang="en-US" b="1" dirty="0"/>
              <a:t>奖励类刺激</a:t>
            </a:r>
            <a:r>
              <a:rPr lang="en-US" dirty="0"/>
              <a:t>：</a:t>
            </a:r>
            <a:br>
              <a:rPr lang="en-US" dirty="0"/>
            </a:br>
            <a:r>
              <a:rPr lang="zh-TW" altLang="en-US" dirty="0"/>
              <a:t>如果玩家没有采取任何操作，刺激会直接接触角色并</a:t>
            </a:r>
            <a:r>
              <a:rPr lang="zh-TW" altLang="en-US" b="1" dirty="0"/>
              <a:t>消失</a:t>
            </a:r>
            <a:r>
              <a:rPr lang="zh-TW" altLang="en-US" dirty="0"/>
              <a:t>，</a:t>
            </a:r>
            <a:br>
              <a:rPr lang="zh-TW" altLang="en-US" dirty="0"/>
            </a:br>
            <a:r>
              <a:rPr lang="zh-TW" altLang="en-US" dirty="0"/>
              <a:t>但</a:t>
            </a:r>
            <a:r>
              <a:rPr lang="zh-TW" altLang="en-US" b="1" dirty="0"/>
              <a:t>不会带来任何奖励</a:t>
            </a:r>
            <a:r>
              <a:rPr lang="zh-TW" altLang="en-US" dirty="0"/>
              <a:t>（即不加分、不回血）。</a:t>
            </a:r>
          </a:p>
          <a:p>
            <a:r>
              <a:rPr lang="zh-TW" altLang="en-US" b="1" dirty="0"/>
              <a:t>威胁类</a:t>
            </a:r>
            <a:r>
              <a:rPr lang="en-US" altLang="zh-CN" b="1" dirty="0"/>
              <a:t>/</a:t>
            </a:r>
            <a:r>
              <a:rPr lang="zh-CN" altLang="en-US" b="1" dirty="0"/>
              <a:t>混合型</a:t>
            </a:r>
            <a:r>
              <a:rPr lang="zh-TW" altLang="en-US" b="1" dirty="0"/>
              <a:t>刺激</a:t>
            </a:r>
            <a:r>
              <a:rPr lang="en-US" dirty="0"/>
              <a:t>：</a:t>
            </a:r>
            <a:br>
              <a:rPr lang="en-US" dirty="0"/>
            </a:br>
            <a:r>
              <a:rPr lang="zh-TW" altLang="en-US" dirty="0"/>
              <a:t>如果玩家未采取任何操作（既不攻击也不格挡），刺激将</a:t>
            </a:r>
            <a:r>
              <a:rPr lang="zh-TW" altLang="en-US" b="1" dirty="0"/>
              <a:t>直接造成伤害</a:t>
            </a:r>
            <a:r>
              <a:rPr lang="zh-TW" altLang="en-US" dirty="0"/>
              <a:t>，</a:t>
            </a:r>
            <a:br>
              <a:rPr lang="zh-TW" altLang="en-US" dirty="0"/>
            </a:br>
            <a:r>
              <a:rPr lang="zh-TW" altLang="en-US" b="1" dirty="0"/>
              <a:t>扣除玩家生命值</a:t>
            </a:r>
            <a:r>
              <a:rPr lang="zh-TW" altLang="en-US" dirty="0"/>
              <a:t>。</a:t>
            </a:r>
            <a:endParaRPr lang="en-US" altLang="zh-TW" dirty="0"/>
          </a:p>
          <a:p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endParaRPr lang="zh-TW" altLang="en-US" dirty="0"/>
          </a:p>
          <a:p>
            <a:pPr lvl="3"/>
            <a:endParaRPr lang="en-US" dirty="0"/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0506694-1C99-F659-80D1-AF20120165A9}"/>
              </a:ext>
            </a:extLst>
          </p:cNvPr>
          <p:cNvCxnSpPr>
            <a:cxnSpLocks/>
          </p:cNvCxnSpPr>
          <p:nvPr/>
        </p:nvCxnSpPr>
        <p:spPr>
          <a:xfrm flipH="1" flipV="1">
            <a:off x="4719690" y="3475369"/>
            <a:ext cx="677777" cy="322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ADB72884-709E-FD25-4CA5-F744F25D1E8C}"/>
              </a:ext>
            </a:extLst>
          </p:cNvPr>
          <p:cNvCxnSpPr>
            <a:cxnSpLocks/>
          </p:cNvCxnSpPr>
          <p:nvPr/>
        </p:nvCxnSpPr>
        <p:spPr>
          <a:xfrm flipV="1">
            <a:off x="564256" y="3414158"/>
            <a:ext cx="771779" cy="315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074" name="Picture 2" descr="Laser beam PNG transparent image download, size: 1024x1024px">
            <a:extLst>
              <a:ext uri="{FF2B5EF4-FFF2-40B4-BE49-F238E27FC236}">
                <a16:creationId xmlns:a16="http://schemas.microsoft.com/office/drawing/2014/main" id="{1A7175A2-FB6B-5003-1479-9C0A1B152B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85" t="12142" r="10115" b="10548"/>
          <a:stretch/>
        </p:blipFill>
        <p:spPr bwMode="auto">
          <a:xfrm rot="9812643">
            <a:off x="3705055" y="2988870"/>
            <a:ext cx="996950" cy="107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Oval 75">
            <a:extLst>
              <a:ext uri="{FF2B5EF4-FFF2-40B4-BE49-F238E27FC236}">
                <a16:creationId xmlns:a16="http://schemas.microsoft.com/office/drawing/2014/main" id="{91C95BB7-2814-2AA6-A3F0-AF3E0C419986}"/>
              </a:ext>
            </a:extLst>
          </p:cNvPr>
          <p:cNvSpPr/>
          <p:nvPr/>
        </p:nvSpPr>
        <p:spPr>
          <a:xfrm>
            <a:off x="327959" y="1060883"/>
            <a:ext cx="5358063" cy="327720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8" name="Picture 6" descr="A little Pixel Art of a shield i just did in 32p (Scaled up to 512p) :  r/PixelArt">
            <a:extLst>
              <a:ext uri="{FF2B5EF4-FFF2-40B4-BE49-F238E27FC236}">
                <a16:creationId xmlns:a16="http://schemas.microsoft.com/office/drawing/2014/main" id="{A0DB6001-45F1-D004-430B-0559572B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912" y="2614066"/>
            <a:ext cx="394079" cy="394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Shiitake Mushrooms Clipart Vector, Fat Dun Cute Shiitake Mushroom,  Ingredients, Vegetables And Fruits, Warm Tone PNG Image For Free Download">
            <a:extLst>
              <a:ext uri="{FF2B5EF4-FFF2-40B4-BE49-F238E27FC236}">
                <a16:creationId xmlns:a16="http://schemas.microsoft.com/office/drawing/2014/main" id="{975DD06F-D162-1DB9-37B8-F39342BA3C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03928"/>
            <a:ext cx="672599" cy="67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Red mushroom with white spots&quot; Poster for Sale by Lilbitdifferent |  Redbubble">
            <a:extLst>
              <a:ext uri="{FF2B5EF4-FFF2-40B4-BE49-F238E27FC236}">
                <a16:creationId xmlns:a16="http://schemas.microsoft.com/office/drawing/2014/main" id="{4A2648D5-EA9D-7E03-14B9-92E1670E29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1" b="12582"/>
          <a:stretch/>
        </p:blipFill>
        <p:spPr bwMode="auto">
          <a:xfrm>
            <a:off x="5160331" y="1454583"/>
            <a:ext cx="607740" cy="60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Leaf Cartoon Png Images - Free Download on Freepik">
            <a:extLst>
              <a:ext uri="{FF2B5EF4-FFF2-40B4-BE49-F238E27FC236}">
                <a16:creationId xmlns:a16="http://schemas.microsoft.com/office/drawing/2014/main" id="{AF01D478-46E7-2DC2-AE34-F35E91B05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65" y="1496545"/>
            <a:ext cx="490574" cy="49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559 Scary Vines Stock Vectors and Vector Art | Shutterstock">
            <a:extLst>
              <a:ext uri="{FF2B5EF4-FFF2-40B4-BE49-F238E27FC236}">
                <a16:creationId xmlns:a16="http://schemas.microsoft.com/office/drawing/2014/main" id="{2AB3F798-6307-A380-EC04-1987DA4179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834"/>
          <a:stretch/>
        </p:blipFill>
        <p:spPr bwMode="auto">
          <a:xfrm rot="1211507" flipH="1">
            <a:off x="4211169" y="3607623"/>
            <a:ext cx="1155476" cy="45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娃娃機圖片PNG去背圖| 矢量圖案素材| 免费下载| Pngtree">
            <a:extLst>
              <a:ext uri="{FF2B5EF4-FFF2-40B4-BE49-F238E27FC236}">
                <a16:creationId xmlns:a16="http://schemas.microsoft.com/office/drawing/2014/main" id="{B259CC01-A482-DD70-A464-D5B789641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466690">
            <a:off x="1937464" y="2596911"/>
            <a:ext cx="417108" cy="417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565A75-6224-D07F-5B34-FCB4939E1D93}"/>
              </a:ext>
            </a:extLst>
          </p:cNvPr>
          <p:cNvSpPr txBox="1"/>
          <p:nvPr/>
        </p:nvSpPr>
        <p:spPr>
          <a:xfrm>
            <a:off x="132791" y="360370"/>
            <a:ext cx="52501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zh-TW" altLang="en-US" b="1" dirty="0">
                <a:latin typeface="PingFang HK" panose="020B0400000000000000" pitchFamily="34" charset="-120"/>
                <a:ea typeface="PingFang HK" panose="020B0400000000000000" pitchFamily="34" charset="-120"/>
              </a:rPr>
              <a:t>操作与反馈机制说明</a:t>
            </a:r>
            <a:endParaRPr lang="en-US" b="1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76299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video game of a person&#10;&#10;AI-generated content may be incorrect.">
            <a:extLst>
              <a:ext uri="{FF2B5EF4-FFF2-40B4-BE49-F238E27FC236}">
                <a16:creationId xmlns:a16="http://schemas.microsoft.com/office/drawing/2014/main" id="{897FEEBE-7CA5-C4A2-7BA8-8934D2DD5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3808" y="337941"/>
            <a:ext cx="1436384" cy="1077288"/>
          </a:xfrm>
          <a:prstGeom prst="rect">
            <a:avLst/>
          </a:prstGeom>
        </p:spPr>
      </p:pic>
      <p:sp>
        <p:nvSpPr>
          <p:cNvPr id="3" name="Donut 2">
            <a:extLst>
              <a:ext uri="{FF2B5EF4-FFF2-40B4-BE49-F238E27FC236}">
                <a16:creationId xmlns:a16="http://schemas.microsoft.com/office/drawing/2014/main" id="{7C330D11-82BA-C2DA-A9AE-38A31E813181}"/>
              </a:ext>
            </a:extLst>
          </p:cNvPr>
          <p:cNvSpPr/>
          <p:nvPr/>
        </p:nvSpPr>
        <p:spPr>
          <a:xfrm>
            <a:off x="3896940" y="264299"/>
            <a:ext cx="1350121" cy="1313300"/>
          </a:xfrm>
          <a:prstGeom prst="donut">
            <a:avLst>
              <a:gd name="adj" fmla="val 107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D46605-B020-2029-6C15-A64B8810E8BA}"/>
              </a:ext>
            </a:extLst>
          </p:cNvPr>
          <p:cNvSpPr txBox="1"/>
          <p:nvPr/>
        </p:nvSpPr>
        <p:spPr>
          <a:xfrm>
            <a:off x="580441" y="1577599"/>
            <a:ext cx="7796534" cy="27569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TW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r>
              <a:rPr lang="zh-TW" altLang="en-US" b="1" dirty="0">
                <a:latin typeface="PingFang HK" panose="020B0400000000000000" pitchFamily="34" charset="-120"/>
                <a:ea typeface="PingFang HK" panose="020B0400000000000000" pitchFamily="34" charset="-120"/>
              </a:rPr>
              <a:t>角色属性</a:t>
            </a:r>
            <a:endParaRPr lang="en-US" altLang="zh-TW" b="1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Health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 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bar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在页面的左上角落显示，如果清空则角色死亡关卡结束（是否要设置分数清空或者减半？）；如果一直维持高血状态不死亡，则在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3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分钟关卡结束时结束游戏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Point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 在页面的右上角显示，获得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agent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后立即显示变化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抓夹释放回弹时间大概为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2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秒，不需要太过精确的对准 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360°/4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格挡时将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agent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完全弹出游戏界面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威胁型和混合型刺激物只有在与角色近身接触才会触发</a:t>
            </a:r>
            <a:r>
              <a:rPr lang="zh-TW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碰撞攻击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（碰撞攻击的伤害是扣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point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），而</a:t>
            </a:r>
            <a:r>
              <a:rPr lang="zh-TW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持续攻击从进入红圈就开始发生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（持续攻击的伤害是扣</a:t>
            </a:r>
            <a:r>
              <a:rPr lang="en-US" altLang="zh-CN" dirty="0">
                <a:latin typeface="PingFang HK" panose="020B0400000000000000" pitchFamily="34" charset="-120"/>
                <a:ea typeface="PingFang HK" panose="020B0400000000000000" pitchFamily="34" charset="-120"/>
              </a:rPr>
              <a:t>health</a:t>
            </a:r>
            <a:r>
              <a:rPr lang="zh-CN" altLang="en-US" dirty="0">
                <a:latin typeface="PingFang HK" panose="020B0400000000000000" pitchFamily="34" charset="-120"/>
                <a:ea typeface="PingFang HK" panose="020B0400000000000000" pitchFamily="34" charset="-120"/>
              </a:rPr>
              <a:t>）</a:t>
            </a:r>
            <a:endParaRPr lang="en-US" altLang="zh-CN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67548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>
            <a:extLst>
              <a:ext uri="{FF2B5EF4-FFF2-40B4-BE49-F238E27FC236}">
                <a16:creationId xmlns:a16="http://schemas.microsoft.com/office/drawing/2014/main" id="{9947D7BA-7CC4-6E51-F77B-EFA59E85F818}"/>
              </a:ext>
            </a:extLst>
          </p:cNvPr>
          <p:cNvSpPr txBox="1"/>
          <p:nvPr/>
        </p:nvSpPr>
        <p:spPr>
          <a:xfrm>
            <a:off x="328511" y="233204"/>
            <a:ext cx="353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PingFang HK" panose="020B0400000000000000" pitchFamily="34" charset="-120"/>
                <a:ea typeface="PingFang HK" panose="020B0400000000000000" pitchFamily="34" charset="-120"/>
              </a:rPr>
              <a:t>关卡</a:t>
            </a:r>
            <a:r>
              <a:rPr lang="en-US" altLang="zh-CN" b="1" dirty="0">
                <a:latin typeface="PingFang HK" panose="020B0400000000000000" pitchFamily="34" charset="-120"/>
                <a:ea typeface="PingFang HK" panose="020B0400000000000000" pitchFamily="34" charset="-120"/>
              </a:rPr>
              <a:t>timeline</a:t>
            </a:r>
            <a:r>
              <a:rPr lang="zh-CN" altLang="en-US" b="1" dirty="0">
                <a:latin typeface="PingFang HK" panose="020B0400000000000000" pitchFamily="34" charset="-120"/>
                <a:ea typeface="PingFang HK" panose="020B0400000000000000" pitchFamily="34" charset="-120"/>
              </a:rPr>
              <a:t>设置</a:t>
            </a:r>
            <a:endParaRPr lang="en-US" b="1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35373E4-1B3B-3563-56CD-DF88A7C0CA86}"/>
              </a:ext>
            </a:extLst>
          </p:cNvPr>
          <p:cNvCxnSpPr/>
          <p:nvPr/>
        </p:nvCxnSpPr>
        <p:spPr>
          <a:xfrm>
            <a:off x="917793" y="2508688"/>
            <a:ext cx="7042484" cy="0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5C89B30-A37A-A1EC-A5FB-B676D4413B06}"/>
              </a:ext>
            </a:extLst>
          </p:cNvPr>
          <p:cNvSpPr/>
          <p:nvPr/>
        </p:nvSpPr>
        <p:spPr>
          <a:xfrm>
            <a:off x="917793" y="2476043"/>
            <a:ext cx="91246" cy="86682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ABC9535-3FCA-5D92-C915-32B58A571145}"/>
              </a:ext>
            </a:extLst>
          </p:cNvPr>
          <p:cNvSpPr/>
          <p:nvPr/>
        </p:nvSpPr>
        <p:spPr>
          <a:xfrm>
            <a:off x="3252850" y="2465347"/>
            <a:ext cx="91246" cy="86682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E95BB2-AD7B-AC7C-6D3B-565060DE7DA1}"/>
              </a:ext>
            </a:extLst>
          </p:cNvPr>
          <p:cNvCxnSpPr>
            <a:cxnSpLocks/>
          </p:cNvCxnSpPr>
          <p:nvPr/>
        </p:nvCxnSpPr>
        <p:spPr>
          <a:xfrm flipV="1">
            <a:off x="1481253" y="2021032"/>
            <a:ext cx="0" cy="250118"/>
          </a:xfrm>
          <a:prstGeom prst="straightConnector1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1D74BAC-19C3-CD59-6484-3A21CA277391}"/>
              </a:ext>
            </a:extLst>
          </p:cNvPr>
          <p:cNvSpPr txBox="1"/>
          <p:nvPr/>
        </p:nvSpPr>
        <p:spPr>
          <a:xfrm>
            <a:off x="2040365" y="3247902"/>
            <a:ext cx="48725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PingFang HK" panose="020B0400000000000000" pitchFamily="34" charset="-120"/>
                <a:ea typeface="PingFang HK" panose="020B0400000000000000" pitchFamily="34" charset="-120"/>
              </a:rPr>
              <a:t>单个关卡内的刺激物设计分布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PingFang HK" panose="020B0400000000000000" pitchFamily="34" charset="-120"/>
              <a:ea typeface="PingFang HK" panose="020B0400000000000000" pitchFamily="34" charset="-12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F40CF3-CD0C-1E1F-D96F-D43636ECBEB7}"/>
              </a:ext>
            </a:extLst>
          </p:cNvPr>
          <p:cNvSpPr/>
          <p:nvPr/>
        </p:nvSpPr>
        <p:spPr>
          <a:xfrm>
            <a:off x="5641994" y="2482787"/>
            <a:ext cx="91246" cy="86682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B30748-7C15-1BDE-6F2E-0FD36CDBCADC}"/>
              </a:ext>
            </a:extLst>
          </p:cNvPr>
          <p:cNvSpPr txBox="1"/>
          <p:nvPr/>
        </p:nvSpPr>
        <p:spPr>
          <a:xfrm>
            <a:off x="1024322" y="2784452"/>
            <a:ext cx="22613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第一波怪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2EA16C1-62A6-C975-BB63-1851646519A1}"/>
              </a:ext>
            </a:extLst>
          </p:cNvPr>
          <p:cNvSpPr/>
          <p:nvPr/>
        </p:nvSpPr>
        <p:spPr>
          <a:xfrm>
            <a:off x="2037542" y="2463237"/>
            <a:ext cx="91245" cy="97377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2B48301-E4C2-F68D-44AC-71BFACD655FC}"/>
              </a:ext>
            </a:extLst>
          </p:cNvPr>
          <p:cNvSpPr/>
          <p:nvPr/>
        </p:nvSpPr>
        <p:spPr>
          <a:xfrm flipV="1">
            <a:off x="4418222" y="2470471"/>
            <a:ext cx="91246" cy="97378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3FED60A-2A4E-2AE0-EA87-70CDD89374AA}"/>
              </a:ext>
            </a:extLst>
          </p:cNvPr>
          <p:cNvSpPr/>
          <p:nvPr/>
        </p:nvSpPr>
        <p:spPr>
          <a:xfrm flipH="1" flipV="1">
            <a:off x="6709889" y="2468554"/>
            <a:ext cx="91246" cy="86682"/>
          </a:xfrm>
          <a:prstGeom prst="ellipse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7656D0B-F1AF-8B93-6F74-5DCCDB89C81E}"/>
              </a:ext>
            </a:extLst>
          </p:cNvPr>
          <p:cNvSpPr txBox="1"/>
          <p:nvPr/>
        </p:nvSpPr>
        <p:spPr>
          <a:xfrm>
            <a:off x="3510867" y="2784452"/>
            <a:ext cx="22613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第二波怪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749C8B6-99CE-0755-34AB-0F7526FB4624}"/>
              </a:ext>
            </a:extLst>
          </p:cNvPr>
          <p:cNvSpPr txBox="1"/>
          <p:nvPr/>
        </p:nvSpPr>
        <p:spPr>
          <a:xfrm>
            <a:off x="5698905" y="2784452"/>
            <a:ext cx="22613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</a:rPr>
              <a:t>第三波怪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Left Brace 31">
            <a:extLst>
              <a:ext uri="{FF2B5EF4-FFF2-40B4-BE49-F238E27FC236}">
                <a16:creationId xmlns:a16="http://schemas.microsoft.com/office/drawing/2014/main" id="{6A83D990-6C48-B523-72E1-71CB95F35D97}"/>
              </a:ext>
            </a:extLst>
          </p:cNvPr>
          <p:cNvSpPr/>
          <p:nvPr/>
        </p:nvSpPr>
        <p:spPr>
          <a:xfrm rot="16200000">
            <a:off x="2012187" y="1498138"/>
            <a:ext cx="208921" cy="2338096"/>
          </a:xfrm>
          <a:prstGeom prst="leftBrace">
            <a:avLst>
              <a:gd name="adj1" fmla="val 16893"/>
              <a:gd name="adj2" fmla="val 48714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e 32">
            <a:extLst>
              <a:ext uri="{FF2B5EF4-FFF2-40B4-BE49-F238E27FC236}">
                <a16:creationId xmlns:a16="http://schemas.microsoft.com/office/drawing/2014/main" id="{47D07387-B6B1-3B37-88F8-FDE0D4380C5C}"/>
              </a:ext>
            </a:extLst>
          </p:cNvPr>
          <p:cNvSpPr/>
          <p:nvPr/>
        </p:nvSpPr>
        <p:spPr>
          <a:xfrm rot="16200000">
            <a:off x="4398127" y="1477611"/>
            <a:ext cx="208921" cy="2392636"/>
          </a:xfrm>
          <a:prstGeom prst="leftBrace">
            <a:avLst>
              <a:gd name="adj1" fmla="val 16893"/>
              <a:gd name="adj2" fmla="val 48714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27F92E34-4AF5-8F21-8A0E-1170732B5E4B}"/>
              </a:ext>
            </a:extLst>
          </p:cNvPr>
          <p:cNvSpPr/>
          <p:nvPr/>
        </p:nvSpPr>
        <p:spPr>
          <a:xfrm rot="16200000">
            <a:off x="6680067" y="1594872"/>
            <a:ext cx="208921" cy="2171242"/>
          </a:xfrm>
          <a:prstGeom prst="leftBrace">
            <a:avLst>
              <a:gd name="adj1" fmla="val 16893"/>
              <a:gd name="adj2" fmla="val 48714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Left Brace 35">
            <a:extLst>
              <a:ext uri="{FF2B5EF4-FFF2-40B4-BE49-F238E27FC236}">
                <a16:creationId xmlns:a16="http://schemas.microsoft.com/office/drawing/2014/main" id="{218261FB-21A1-FA09-AAA8-B45B8A29A2AE}"/>
              </a:ext>
            </a:extLst>
          </p:cNvPr>
          <p:cNvSpPr/>
          <p:nvPr/>
        </p:nvSpPr>
        <p:spPr>
          <a:xfrm rot="16200000" flipH="1">
            <a:off x="1396020" y="1838546"/>
            <a:ext cx="208919" cy="1074128"/>
          </a:xfrm>
          <a:prstGeom prst="leftBrace">
            <a:avLst>
              <a:gd name="adj1" fmla="val 16893"/>
              <a:gd name="adj2" fmla="val 48714"/>
            </a:avLst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51D053F-DEB4-C5B2-DE54-446667F39B8B}"/>
              </a:ext>
            </a:extLst>
          </p:cNvPr>
          <p:cNvCxnSpPr>
            <a:cxnSpLocks/>
          </p:cNvCxnSpPr>
          <p:nvPr/>
        </p:nvCxnSpPr>
        <p:spPr>
          <a:xfrm flipV="1">
            <a:off x="3864978" y="2021032"/>
            <a:ext cx="0" cy="250118"/>
          </a:xfrm>
          <a:prstGeom prst="straightConnector1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Left Brace 37">
            <a:extLst>
              <a:ext uri="{FF2B5EF4-FFF2-40B4-BE49-F238E27FC236}">
                <a16:creationId xmlns:a16="http://schemas.microsoft.com/office/drawing/2014/main" id="{580CC4D8-4A8E-CC5B-DD48-BD3DFFF81222}"/>
              </a:ext>
            </a:extLst>
          </p:cNvPr>
          <p:cNvSpPr/>
          <p:nvPr/>
        </p:nvSpPr>
        <p:spPr>
          <a:xfrm rot="16200000" flipH="1">
            <a:off x="3781073" y="1797315"/>
            <a:ext cx="208919" cy="1158527"/>
          </a:xfrm>
          <a:prstGeom prst="leftBrace">
            <a:avLst>
              <a:gd name="adj1" fmla="val 16893"/>
              <a:gd name="adj2" fmla="val 48714"/>
            </a:avLst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D806241-3C12-FE11-B277-36611E2F2950}"/>
              </a:ext>
            </a:extLst>
          </p:cNvPr>
          <p:cNvCxnSpPr>
            <a:cxnSpLocks/>
          </p:cNvCxnSpPr>
          <p:nvPr/>
        </p:nvCxnSpPr>
        <p:spPr>
          <a:xfrm flipV="1">
            <a:off x="6197659" y="2040931"/>
            <a:ext cx="0" cy="250118"/>
          </a:xfrm>
          <a:prstGeom prst="straightConnector1">
            <a:avLst/>
          </a:prstGeom>
          <a:ln w="190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Left Brace 40">
            <a:extLst>
              <a:ext uri="{FF2B5EF4-FFF2-40B4-BE49-F238E27FC236}">
                <a16:creationId xmlns:a16="http://schemas.microsoft.com/office/drawing/2014/main" id="{58AC89A4-15BE-F743-95F3-34E3DF071896}"/>
              </a:ext>
            </a:extLst>
          </p:cNvPr>
          <p:cNvSpPr/>
          <p:nvPr/>
        </p:nvSpPr>
        <p:spPr>
          <a:xfrm rot="16200000" flipH="1">
            <a:off x="6112426" y="1858445"/>
            <a:ext cx="208919" cy="1074128"/>
          </a:xfrm>
          <a:prstGeom prst="leftBrace">
            <a:avLst>
              <a:gd name="adj1" fmla="val 16893"/>
              <a:gd name="adj2" fmla="val 48714"/>
            </a:avLst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D137452-F217-C920-48E9-09BD28BCE4F3}"/>
              </a:ext>
            </a:extLst>
          </p:cNvPr>
          <p:cNvCxnSpPr>
            <a:cxnSpLocks/>
          </p:cNvCxnSpPr>
          <p:nvPr/>
        </p:nvCxnSpPr>
        <p:spPr>
          <a:xfrm flipV="1">
            <a:off x="2676842" y="2028319"/>
            <a:ext cx="0" cy="25011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2FC77133-8CBA-45BF-65AF-5D3744B2C8F5}"/>
              </a:ext>
            </a:extLst>
          </p:cNvPr>
          <p:cNvSpPr/>
          <p:nvPr/>
        </p:nvSpPr>
        <p:spPr>
          <a:xfrm rot="16200000" flipH="1">
            <a:off x="2586359" y="1781181"/>
            <a:ext cx="208919" cy="1189753"/>
          </a:xfrm>
          <a:prstGeom prst="leftBrace">
            <a:avLst>
              <a:gd name="adj1" fmla="val 16893"/>
              <a:gd name="adj2" fmla="val 48714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92D97DD-18E2-6811-0670-668C8E5E9ADE}"/>
              </a:ext>
            </a:extLst>
          </p:cNvPr>
          <p:cNvCxnSpPr>
            <a:cxnSpLocks/>
          </p:cNvCxnSpPr>
          <p:nvPr/>
        </p:nvCxnSpPr>
        <p:spPr>
          <a:xfrm flipV="1">
            <a:off x="5057522" y="2016356"/>
            <a:ext cx="0" cy="25011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Left Brace 53">
            <a:extLst>
              <a:ext uri="{FF2B5EF4-FFF2-40B4-BE49-F238E27FC236}">
                <a16:creationId xmlns:a16="http://schemas.microsoft.com/office/drawing/2014/main" id="{1149DA57-F3FC-1587-59E3-4D0BBD80FCE2}"/>
              </a:ext>
            </a:extLst>
          </p:cNvPr>
          <p:cNvSpPr/>
          <p:nvPr/>
        </p:nvSpPr>
        <p:spPr>
          <a:xfrm rot="16200000" flipH="1">
            <a:off x="4967039" y="1769218"/>
            <a:ext cx="208919" cy="1189753"/>
          </a:xfrm>
          <a:prstGeom prst="leftBrace">
            <a:avLst>
              <a:gd name="adj1" fmla="val 16893"/>
              <a:gd name="adj2" fmla="val 48714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797AB21-0687-19BE-8E35-1CDDEE7B040C}"/>
              </a:ext>
            </a:extLst>
          </p:cNvPr>
          <p:cNvCxnSpPr>
            <a:cxnSpLocks/>
          </p:cNvCxnSpPr>
          <p:nvPr/>
        </p:nvCxnSpPr>
        <p:spPr>
          <a:xfrm flipV="1">
            <a:off x="7294096" y="2040931"/>
            <a:ext cx="0" cy="250118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Left Brace 58">
            <a:extLst>
              <a:ext uri="{FF2B5EF4-FFF2-40B4-BE49-F238E27FC236}">
                <a16:creationId xmlns:a16="http://schemas.microsoft.com/office/drawing/2014/main" id="{73C86831-9FF3-3B98-E7C8-1E3AA492D248}"/>
              </a:ext>
            </a:extLst>
          </p:cNvPr>
          <p:cNvSpPr/>
          <p:nvPr/>
        </p:nvSpPr>
        <p:spPr>
          <a:xfrm rot="16200000" flipH="1">
            <a:off x="7206131" y="1823553"/>
            <a:ext cx="208919" cy="1119114"/>
          </a:xfrm>
          <a:prstGeom prst="leftBrace">
            <a:avLst>
              <a:gd name="adj1" fmla="val 16893"/>
              <a:gd name="adj2" fmla="val 48714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E9C0FD5-FB5E-6CDE-8EE6-9388CE4B6434}"/>
              </a:ext>
            </a:extLst>
          </p:cNvPr>
          <p:cNvSpPr txBox="1"/>
          <p:nvPr/>
        </p:nvSpPr>
        <p:spPr>
          <a:xfrm>
            <a:off x="995507" y="1568582"/>
            <a:ext cx="9986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accent3">
                    <a:lumMod val="50000"/>
                  </a:schemeClr>
                </a:solidFill>
              </a:rPr>
              <a:t>单个</a:t>
            </a:r>
            <a:endParaRPr lang="en-US" altLang="zh-CN" sz="1200" dirty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zh-CN" altLang="en-US" sz="1200" dirty="0">
                <a:solidFill>
                  <a:schemeClr val="accent3">
                    <a:lumMod val="50000"/>
                  </a:schemeClr>
                </a:solidFill>
              </a:rPr>
              <a:t>刺激物</a:t>
            </a:r>
            <a:endParaRPr lang="en-US" sz="12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FCE027E-584B-3700-A587-62EB2FAFDE69}"/>
              </a:ext>
            </a:extLst>
          </p:cNvPr>
          <p:cNvSpPr txBox="1"/>
          <p:nvPr/>
        </p:nvSpPr>
        <p:spPr>
          <a:xfrm>
            <a:off x="3356799" y="1568582"/>
            <a:ext cx="9986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accent3">
                    <a:lumMod val="50000"/>
                  </a:schemeClr>
                </a:solidFill>
              </a:rPr>
              <a:t>单个</a:t>
            </a:r>
            <a:endParaRPr lang="en-US" altLang="zh-CN" sz="1200" dirty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zh-CN" altLang="en-US" sz="1200" dirty="0">
                <a:solidFill>
                  <a:schemeClr val="accent3">
                    <a:lumMod val="50000"/>
                  </a:schemeClr>
                </a:solidFill>
              </a:rPr>
              <a:t>刺激物</a:t>
            </a:r>
            <a:endParaRPr lang="en-US" sz="12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CA83364-1726-5B6A-05CD-939C995E98D0}"/>
              </a:ext>
            </a:extLst>
          </p:cNvPr>
          <p:cNvSpPr txBox="1"/>
          <p:nvPr/>
        </p:nvSpPr>
        <p:spPr>
          <a:xfrm>
            <a:off x="5698905" y="1589832"/>
            <a:ext cx="9986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accent3">
                    <a:lumMod val="50000"/>
                  </a:schemeClr>
                </a:solidFill>
              </a:rPr>
              <a:t>单个</a:t>
            </a:r>
            <a:endParaRPr lang="en-US" altLang="zh-CN" sz="1200" dirty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r>
              <a:rPr lang="zh-CN" altLang="en-US" sz="1200" dirty="0">
                <a:solidFill>
                  <a:schemeClr val="accent3">
                    <a:lumMod val="50000"/>
                  </a:schemeClr>
                </a:solidFill>
              </a:rPr>
              <a:t>刺激物</a:t>
            </a:r>
            <a:endParaRPr lang="en-US" sz="12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2F27698-E15D-739D-4549-F2F2F03601FF}"/>
              </a:ext>
            </a:extLst>
          </p:cNvPr>
          <p:cNvSpPr txBox="1"/>
          <p:nvPr/>
        </p:nvSpPr>
        <p:spPr>
          <a:xfrm>
            <a:off x="2191491" y="1566149"/>
            <a:ext cx="9986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多个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刺激物</a:t>
            </a: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3D6E91C-F733-A1DF-FA13-B5A50E4DF651}"/>
              </a:ext>
            </a:extLst>
          </p:cNvPr>
          <p:cNvSpPr txBox="1"/>
          <p:nvPr/>
        </p:nvSpPr>
        <p:spPr>
          <a:xfrm>
            <a:off x="4553787" y="1573977"/>
            <a:ext cx="9986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多个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刺激物</a:t>
            </a: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00466C1-962F-FB8A-7F7B-140CA246652F}"/>
              </a:ext>
            </a:extLst>
          </p:cNvPr>
          <p:cNvSpPr txBox="1"/>
          <p:nvPr/>
        </p:nvSpPr>
        <p:spPr>
          <a:xfrm>
            <a:off x="6784527" y="1570746"/>
            <a:ext cx="9986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多个</a:t>
            </a:r>
            <a:endParaRPr lang="en-US" altLang="zh-CN" sz="12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zh-CN" altLang="en-US" sz="1200" dirty="0">
                <a:solidFill>
                  <a:schemeClr val="accent1">
                    <a:lumMod val="75000"/>
                  </a:schemeClr>
                </a:solidFill>
              </a:rPr>
              <a:t>刺激物</a:t>
            </a:r>
            <a:endParaRPr lang="en-US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83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6706A-B2CE-1B06-E383-F5BAC20E7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>
            <a:extLst>
              <a:ext uri="{FF2B5EF4-FFF2-40B4-BE49-F238E27FC236}">
                <a16:creationId xmlns:a16="http://schemas.microsoft.com/office/drawing/2014/main" id="{FEE0296C-6658-DEFF-5317-BED57B96765B}"/>
              </a:ext>
            </a:extLst>
          </p:cNvPr>
          <p:cNvSpPr txBox="1"/>
          <p:nvPr/>
        </p:nvSpPr>
        <p:spPr>
          <a:xfrm>
            <a:off x="321264" y="227067"/>
            <a:ext cx="353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Experiment</a:t>
            </a:r>
            <a:r>
              <a:rPr lang="zh-CN" altLang="en-US" b="1" dirty="0"/>
              <a:t> </a:t>
            </a:r>
            <a:r>
              <a:rPr lang="en-US" altLang="zh-CN" b="1" dirty="0"/>
              <a:t>Condition</a:t>
            </a:r>
            <a:endParaRPr lang="en-US" b="1" dirty="0"/>
          </a:p>
        </p:txBody>
      </p:sp>
      <p:pic>
        <p:nvPicPr>
          <p:cNvPr id="4" name="Picture 2" descr="Shiitake Mushrooms Clipart Vector, Fat Dun Cute Shiitake Mushroom,  Ingredients, Vegetables And Fruits, Warm Tone PNG Image For Free Download">
            <a:extLst>
              <a:ext uri="{FF2B5EF4-FFF2-40B4-BE49-F238E27FC236}">
                <a16:creationId xmlns:a16="http://schemas.microsoft.com/office/drawing/2014/main" id="{F312281F-D6D3-1BE4-9B53-8167E35AE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352" y="993594"/>
            <a:ext cx="672599" cy="67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ed mushroom with white spots&quot; Poster for Sale by Lilbitdifferent |  Redbubble">
            <a:extLst>
              <a:ext uri="{FF2B5EF4-FFF2-40B4-BE49-F238E27FC236}">
                <a16:creationId xmlns:a16="http://schemas.microsoft.com/office/drawing/2014/main" id="{E4592ACC-3D15-B6F5-E109-C6EEB9B111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1" b="12582"/>
          <a:stretch/>
        </p:blipFill>
        <p:spPr bwMode="auto">
          <a:xfrm>
            <a:off x="6887920" y="983874"/>
            <a:ext cx="607740" cy="60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Leaf Cartoon Png Images - Free Download on Freepik">
            <a:extLst>
              <a:ext uri="{FF2B5EF4-FFF2-40B4-BE49-F238E27FC236}">
                <a16:creationId xmlns:a16="http://schemas.microsoft.com/office/drawing/2014/main" id="{04468D7C-5E6F-B4D9-1B12-8E347D5D09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263" y="966941"/>
            <a:ext cx="672599" cy="67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559 Scary Vines Stock Vectors and Vector Art | Shutterstock">
            <a:extLst>
              <a:ext uri="{FF2B5EF4-FFF2-40B4-BE49-F238E27FC236}">
                <a16:creationId xmlns:a16="http://schemas.microsoft.com/office/drawing/2014/main" id="{94B0F033-DA99-F412-C49B-F6D33700AC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834"/>
          <a:stretch/>
        </p:blipFill>
        <p:spPr bwMode="auto">
          <a:xfrm>
            <a:off x="3983898" y="1151116"/>
            <a:ext cx="1216584" cy="43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C15147-E21A-4AEF-EE3C-969EA90D4258}"/>
              </a:ext>
            </a:extLst>
          </p:cNvPr>
          <p:cNvSpPr txBox="1"/>
          <p:nvPr/>
        </p:nvSpPr>
        <p:spPr>
          <a:xfrm>
            <a:off x="1245056" y="1667278"/>
            <a:ext cx="10990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b="1" dirty="0"/>
              <a:t>Reward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304924-628B-C2ED-2141-62A854D22462}"/>
              </a:ext>
            </a:extLst>
          </p:cNvPr>
          <p:cNvSpPr txBox="1"/>
          <p:nvPr/>
        </p:nvSpPr>
        <p:spPr>
          <a:xfrm>
            <a:off x="3953126" y="1667278"/>
            <a:ext cx="10990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b="1" dirty="0"/>
              <a:t>Threat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B3CB20-8576-D2AA-8978-6C163B858CC3}"/>
              </a:ext>
            </a:extLst>
          </p:cNvPr>
          <p:cNvSpPr txBox="1"/>
          <p:nvPr/>
        </p:nvSpPr>
        <p:spPr>
          <a:xfrm>
            <a:off x="6846145" y="1666193"/>
            <a:ext cx="10990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b="1" dirty="0"/>
              <a:t>Coactive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BFACFE-8B89-B63B-4364-9A7ED986A0D5}"/>
              </a:ext>
            </a:extLst>
          </p:cNvPr>
          <p:cNvSpPr/>
          <p:nvPr/>
        </p:nvSpPr>
        <p:spPr>
          <a:xfrm>
            <a:off x="3047561" y="2892027"/>
            <a:ext cx="3048878" cy="159548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BF7C638-24E3-D831-DA04-428D61DEFA5E}"/>
              </a:ext>
            </a:extLst>
          </p:cNvPr>
          <p:cNvCxnSpPr>
            <a:stCxn id="12" idx="0"/>
            <a:endCxn id="12" idx="2"/>
          </p:cNvCxnSpPr>
          <p:nvPr/>
        </p:nvCxnSpPr>
        <p:spPr>
          <a:xfrm>
            <a:off x="4572000" y="2892027"/>
            <a:ext cx="0" cy="15954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E60DB47-85DE-3167-C9DA-5A897B56B76D}"/>
              </a:ext>
            </a:extLst>
          </p:cNvPr>
          <p:cNvCxnSpPr>
            <a:stCxn id="12" idx="1"/>
            <a:endCxn id="12" idx="3"/>
          </p:cNvCxnSpPr>
          <p:nvPr/>
        </p:nvCxnSpPr>
        <p:spPr>
          <a:xfrm>
            <a:off x="3047561" y="3689770"/>
            <a:ext cx="304887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CCC1FC8-DDF7-78E6-6ED0-821A057A06D8}"/>
              </a:ext>
            </a:extLst>
          </p:cNvPr>
          <p:cNvSpPr txBox="1"/>
          <p:nvPr/>
        </p:nvSpPr>
        <p:spPr>
          <a:xfrm>
            <a:off x="3410507" y="2488093"/>
            <a:ext cx="8716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b="1" dirty="0"/>
              <a:t>(+health)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7CD0C4-41AE-C955-028B-D80989697E74}"/>
              </a:ext>
            </a:extLst>
          </p:cNvPr>
          <p:cNvSpPr txBox="1"/>
          <p:nvPr/>
        </p:nvSpPr>
        <p:spPr>
          <a:xfrm>
            <a:off x="4895741" y="2483683"/>
            <a:ext cx="90678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b="1" dirty="0"/>
              <a:t>(-health)</a:t>
            </a:r>
            <a:endParaRPr lang="en-US" sz="12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8CE3F-09B6-5D2B-D6DA-7B3568BC5469}"/>
              </a:ext>
            </a:extLst>
          </p:cNvPr>
          <p:cNvSpPr txBox="1"/>
          <p:nvPr/>
        </p:nvSpPr>
        <p:spPr>
          <a:xfrm>
            <a:off x="1741248" y="3128216"/>
            <a:ext cx="10990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b="1" dirty="0"/>
              <a:t>(+point)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BC2C35-A205-8AB7-58E2-7F2C13B85265}"/>
              </a:ext>
            </a:extLst>
          </p:cNvPr>
          <p:cNvSpPr txBox="1"/>
          <p:nvPr/>
        </p:nvSpPr>
        <p:spPr>
          <a:xfrm>
            <a:off x="1846937" y="3781053"/>
            <a:ext cx="90678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b="1" dirty="0"/>
              <a:t>(-point)</a:t>
            </a:r>
            <a:endParaRPr lang="en-US" sz="12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D1D15B-1C02-A481-6031-C883DD994793}"/>
              </a:ext>
            </a:extLst>
          </p:cNvPr>
          <p:cNvSpPr txBox="1"/>
          <p:nvPr/>
        </p:nvSpPr>
        <p:spPr>
          <a:xfrm>
            <a:off x="2753719" y="3359546"/>
            <a:ext cx="220844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/>
              <a:t>(+</a:t>
            </a:r>
            <a:r>
              <a:rPr lang="zh-CN" altLang="en-US" sz="1200" dirty="0"/>
              <a:t> </a:t>
            </a:r>
            <a:r>
              <a:rPr lang="en-US" altLang="zh-CN" sz="1200" dirty="0"/>
              <a:t>point</a:t>
            </a:r>
            <a:r>
              <a:rPr lang="zh-CN" altLang="en-US" sz="1200" dirty="0"/>
              <a:t> </a:t>
            </a:r>
            <a:r>
              <a:rPr lang="en-US" altLang="zh-CN" sz="1200" dirty="0"/>
              <a:t>+health)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E2A1FE-B20F-55F4-73B9-808D513BF84F}"/>
              </a:ext>
            </a:extLst>
          </p:cNvPr>
          <p:cNvSpPr txBox="1"/>
          <p:nvPr/>
        </p:nvSpPr>
        <p:spPr>
          <a:xfrm>
            <a:off x="4244909" y="3405215"/>
            <a:ext cx="220844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/>
              <a:t>(+</a:t>
            </a:r>
            <a:r>
              <a:rPr lang="zh-CN" altLang="en-US" sz="1200" dirty="0"/>
              <a:t> </a:t>
            </a:r>
            <a:r>
              <a:rPr lang="en-US" altLang="zh-CN" sz="1200" dirty="0"/>
              <a:t>point</a:t>
            </a:r>
            <a:r>
              <a:rPr lang="zh-CN" altLang="en-US" sz="1200" dirty="0"/>
              <a:t> </a:t>
            </a:r>
            <a:r>
              <a:rPr lang="en-US" altLang="zh-CN" sz="1200" dirty="0"/>
              <a:t>-health)</a:t>
            </a:r>
            <a:r>
              <a:rPr lang="zh-CN" altLang="en-US" sz="1200" dirty="0"/>
              <a:t> </a:t>
            </a:r>
            <a:endParaRPr lang="en-US" altLang="zh-CN" sz="1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8D5A2A0-D34F-0E05-0ADA-F58372EA7555}"/>
              </a:ext>
            </a:extLst>
          </p:cNvPr>
          <p:cNvSpPr txBox="1"/>
          <p:nvPr/>
        </p:nvSpPr>
        <p:spPr>
          <a:xfrm>
            <a:off x="2742116" y="4173126"/>
            <a:ext cx="220844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/>
              <a:t>(-</a:t>
            </a:r>
            <a:r>
              <a:rPr lang="zh-CN" altLang="en-US" sz="1200" dirty="0"/>
              <a:t> </a:t>
            </a:r>
            <a:r>
              <a:rPr lang="en-US" altLang="zh-CN" sz="1200" dirty="0"/>
              <a:t>point</a:t>
            </a:r>
            <a:r>
              <a:rPr lang="zh-CN" altLang="en-US" sz="1200" dirty="0"/>
              <a:t> </a:t>
            </a:r>
            <a:r>
              <a:rPr lang="en-US" altLang="zh-CN" sz="1200" dirty="0"/>
              <a:t>+health)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6429082-81FE-07D3-CAC7-5996D28A6AA6}"/>
              </a:ext>
            </a:extLst>
          </p:cNvPr>
          <p:cNvSpPr txBox="1"/>
          <p:nvPr/>
        </p:nvSpPr>
        <p:spPr>
          <a:xfrm>
            <a:off x="4244910" y="4144268"/>
            <a:ext cx="220844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/>
              <a:t>(-</a:t>
            </a:r>
            <a:r>
              <a:rPr lang="zh-CN" altLang="en-US" sz="1200" dirty="0"/>
              <a:t> </a:t>
            </a:r>
            <a:r>
              <a:rPr lang="en-US" altLang="zh-CN" sz="1200" dirty="0"/>
              <a:t>point</a:t>
            </a:r>
            <a:r>
              <a:rPr lang="zh-CN" altLang="en-US" sz="1200" dirty="0"/>
              <a:t> </a:t>
            </a:r>
            <a:r>
              <a:rPr lang="en-US" altLang="zh-CN" sz="1200" dirty="0"/>
              <a:t>-health)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A23E21E-BAFF-4E7B-3BF1-B78041FD9A12}"/>
              </a:ext>
            </a:extLst>
          </p:cNvPr>
          <p:cNvSpPr/>
          <p:nvPr/>
        </p:nvSpPr>
        <p:spPr>
          <a:xfrm>
            <a:off x="4545452" y="2901216"/>
            <a:ext cx="1524439" cy="797743"/>
          </a:xfrm>
          <a:prstGeom prst="rect">
            <a:avLst/>
          </a:prstGeom>
          <a:solidFill>
            <a:schemeClr val="tx2">
              <a:lumMod val="90000"/>
              <a:alpha val="2784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09B5348-E44B-865F-EFA5-C4E6DD2DEB8A}"/>
              </a:ext>
            </a:extLst>
          </p:cNvPr>
          <p:cNvSpPr/>
          <p:nvPr/>
        </p:nvSpPr>
        <p:spPr>
          <a:xfrm>
            <a:off x="3047562" y="3687027"/>
            <a:ext cx="1524439" cy="797743"/>
          </a:xfrm>
          <a:prstGeom prst="rect">
            <a:avLst/>
          </a:prstGeom>
          <a:solidFill>
            <a:schemeClr val="tx2">
              <a:lumMod val="90000"/>
              <a:alpha val="2784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2" descr="Shiitake Mushrooms Clipart Vector, Fat Dun Cute Shiitake Mushroom,  Ingredients, Vegetables And Fruits, Warm Tone PNG Image For Free Download">
            <a:extLst>
              <a:ext uri="{FF2B5EF4-FFF2-40B4-BE49-F238E27FC236}">
                <a16:creationId xmlns:a16="http://schemas.microsoft.com/office/drawing/2014/main" id="{9EE3EDFE-C18C-74EA-3ABF-81619A680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7725" y="3588545"/>
            <a:ext cx="672599" cy="67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Red mushroom with white spots&quot; Poster for Sale by Lilbitdifferent |  Redbubble">
            <a:extLst>
              <a:ext uri="{FF2B5EF4-FFF2-40B4-BE49-F238E27FC236}">
                <a16:creationId xmlns:a16="http://schemas.microsoft.com/office/drawing/2014/main" id="{20F62DDC-F161-80BD-6EB4-792A964DC0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1" b="12582"/>
          <a:stretch/>
        </p:blipFill>
        <p:spPr bwMode="auto">
          <a:xfrm>
            <a:off x="5045983" y="2896809"/>
            <a:ext cx="568689" cy="56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 descr="Leaf Cartoon Png Images - Free Download on Freepik">
            <a:extLst>
              <a:ext uri="{FF2B5EF4-FFF2-40B4-BE49-F238E27FC236}">
                <a16:creationId xmlns:a16="http://schemas.microsoft.com/office/drawing/2014/main" id="{7D3CD4D5-ECC6-AB0E-A996-4CECE4336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444" y="2930893"/>
            <a:ext cx="490574" cy="49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10" descr="559 Scary Vines Stock Vectors and Vector Art | Shutterstock">
            <a:extLst>
              <a:ext uri="{FF2B5EF4-FFF2-40B4-BE49-F238E27FC236}">
                <a16:creationId xmlns:a16="http://schemas.microsoft.com/office/drawing/2014/main" id="{501D08FD-2BA8-D6AF-ADCE-035EE8A7ED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834"/>
          <a:stretch/>
        </p:blipFill>
        <p:spPr bwMode="auto">
          <a:xfrm>
            <a:off x="4833281" y="3759651"/>
            <a:ext cx="1080050" cy="388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542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3045B5F-6A27-86AC-898D-22F7392E02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4970196"/>
              </p:ext>
            </p:extLst>
          </p:nvPr>
        </p:nvGraphicFramePr>
        <p:xfrm>
          <a:off x="730250" y="1265254"/>
          <a:ext cx="7683498" cy="3390900"/>
        </p:xfrm>
        <a:graphic>
          <a:graphicData uri="http://schemas.openxmlformats.org/drawingml/2006/table">
            <a:tbl>
              <a:tblPr/>
              <a:tblGrid>
                <a:gridCol w="1280583">
                  <a:extLst>
                    <a:ext uri="{9D8B030D-6E8A-4147-A177-3AD203B41FA5}">
                      <a16:colId xmlns:a16="http://schemas.microsoft.com/office/drawing/2014/main" val="3527037081"/>
                    </a:ext>
                  </a:extLst>
                </a:gridCol>
                <a:gridCol w="1280583">
                  <a:extLst>
                    <a:ext uri="{9D8B030D-6E8A-4147-A177-3AD203B41FA5}">
                      <a16:colId xmlns:a16="http://schemas.microsoft.com/office/drawing/2014/main" val="286316886"/>
                    </a:ext>
                  </a:extLst>
                </a:gridCol>
                <a:gridCol w="1280583">
                  <a:extLst>
                    <a:ext uri="{9D8B030D-6E8A-4147-A177-3AD203B41FA5}">
                      <a16:colId xmlns:a16="http://schemas.microsoft.com/office/drawing/2014/main" val="1099394553"/>
                    </a:ext>
                  </a:extLst>
                </a:gridCol>
                <a:gridCol w="1280583">
                  <a:extLst>
                    <a:ext uri="{9D8B030D-6E8A-4147-A177-3AD203B41FA5}">
                      <a16:colId xmlns:a16="http://schemas.microsoft.com/office/drawing/2014/main" val="181795346"/>
                    </a:ext>
                  </a:extLst>
                </a:gridCol>
                <a:gridCol w="1280583">
                  <a:extLst>
                    <a:ext uri="{9D8B030D-6E8A-4147-A177-3AD203B41FA5}">
                      <a16:colId xmlns:a16="http://schemas.microsoft.com/office/drawing/2014/main" val="1883565854"/>
                    </a:ext>
                  </a:extLst>
                </a:gridCol>
                <a:gridCol w="1280583">
                  <a:extLst>
                    <a:ext uri="{9D8B030D-6E8A-4147-A177-3AD203B41FA5}">
                      <a16:colId xmlns:a16="http://schemas.microsoft.com/office/drawing/2014/main" val="741255495"/>
                    </a:ext>
                  </a:extLst>
                </a:gridCol>
              </a:tblGrid>
              <a:tr h="137179"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1" dirty="0">
                          <a:effectLst/>
                          <a:latin typeface="+mn-lt"/>
                        </a:rPr>
                        <a:t>Agent 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1" dirty="0">
                          <a:effectLst/>
                          <a:latin typeface="+mn-lt"/>
                        </a:rPr>
                        <a:t>Agent Type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1" dirty="0">
                          <a:effectLst/>
                          <a:latin typeface="+mn-lt"/>
                        </a:rPr>
                        <a:t>Conflict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1" dirty="0">
                          <a:effectLst/>
                          <a:latin typeface="+mn-lt"/>
                        </a:rPr>
                        <a:t>Health Change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1" dirty="0">
                          <a:effectLst/>
                          <a:latin typeface="+mn-lt"/>
                        </a:rPr>
                        <a:t>Point Change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36309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Lucky Grass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>
                          <a:effectLst/>
                          <a:latin typeface="+mn-lt"/>
                        </a:rPr>
                        <a:t>Reward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No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>
                          <a:effectLst/>
                          <a:latin typeface="+mn-lt"/>
                        </a:rPr>
                        <a:t>+20 HP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>
                          <a:effectLst/>
                          <a:latin typeface="+mn-lt"/>
                        </a:rPr>
                        <a:t>+20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4450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Toxic Vine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Threat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No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>
                          <a:effectLst/>
                          <a:latin typeface="+mn-lt"/>
                        </a:rPr>
                        <a:t>-2HP/sec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>
                          <a:effectLst/>
                          <a:latin typeface="+mn-lt"/>
                        </a:rPr>
                        <a:t>-20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9652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Fat Mushroom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Coactivation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Yes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+20 HP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>
                          <a:effectLst/>
                          <a:latin typeface="+mn-lt"/>
                        </a:rPr>
                        <a:t>-20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00112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>
                          <a:effectLst/>
                          <a:latin typeface="+mn-lt"/>
                        </a:rPr>
                        <a:t>Tall Mushroom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algn="ctr">
                        <a:lnSpc>
                          <a:spcPts val="1080"/>
                        </a:lnSpc>
                        <a:buNone/>
                      </a:pP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Coactivation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Yes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-20 HP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080"/>
                        </a:lnSpc>
                        <a:buNone/>
                      </a:pPr>
                      <a:r>
                        <a:rPr lang="en-US" sz="1200" b="0" dirty="0">
                          <a:effectLst/>
                          <a:latin typeface="+mn-lt"/>
                        </a:rPr>
                        <a:t>+20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0819883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53BD285F-A555-7C3F-005F-8930E6EC1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897" y="436906"/>
            <a:ext cx="243047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Descriptions of Agents</a:t>
            </a:r>
            <a:endParaRPr kumimoji="0" lang="en-US" altLang="en-US" sz="4000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2" descr="Shiitake Mushrooms Clipart Vector, Fat Dun Cute Shiitake Mushroom,  Ingredients, Vegetables And Fruits, Warm Tone PNG Image For Free Download">
            <a:extLst>
              <a:ext uri="{FF2B5EF4-FFF2-40B4-BE49-F238E27FC236}">
                <a16:creationId xmlns:a16="http://schemas.microsoft.com/office/drawing/2014/main" id="{22802EBA-38B9-7805-B2CA-076D17D49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0547" y="3155190"/>
            <a:ext cx="672599" cy="67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ed mushroom with white spots&quot; Poster for Sale by Lilbitdifferent |  Redbubble">
            <a:extLst>
              <a:ext uri="{FF2B5EF4-FFF2-40B4-BE49-F238E27FC236}">
                <a16:creationId xmlns:a16="http://schemas.microsoft.com/office/drawing/2014/main" id="{65AC6203-CE55-108E-6D87-168E8E9E14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1" b="12582"/>
          <a:stretch/>
        </p:blipFill>
        <p:spPr bwMode="auto">
          <a:xfrm>
            <a:off x="2365406" y="4015063"/>
            <a:ext cx="607740" cy="60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Leaf Cartoon Png Images - Free Download on Freepik">
            <a:extLst>
              <a:ext uri="{FF2B5EF4-FFF2-40B4-BE49-F238E27FC236}">
                <a16:creationId xmlns:a16="http://schemas.microsoft.com/office/drawing/2014/main" id="{FA0E480A-52F2-A1E1-D619-CE2C3F31F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406" y="1561238"/>
            <a:ext cx="672599" cy="67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559 Scary Vines Stock Vectors and Vector Art | Shutterstock">
            <a:extLst>
              <a:ext uri="{FF2B5EF4-FFF2-40B4-BE49-F238E27FC236}">
                <a16:creationId xmlns:a16="http://schemas.microsoft.com/office/drawing/2014/main" id="{6DCB13E9-0458-540F-8398-DCB47C44F2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834"/>
          <a:stretch/>
        </p:blipFill>
        <p:spPr bwMode="auto">
          <a:xfrm>
            <a:off x="2060984" y="2522907"/>
            <a:ext cx="1216584" cy="43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479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1946A-9F77-0170-FA11-558871362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dirty="0"/>
              <a:t>Game</a:t>
            </a:r>
            <a:r>
              <a:rPr lang="zh-CN" altLang="en-US" sz="2400" dirty="0"/>
              <a:t> </a:t>
            </a:r>
            <a:r>
              <a:rPr lang="en-US" altLang="zh-CN" sz="2400" dirty="0"/>
              <a:t>Log</a:t>
            </a:r>
            <a:r>
              <a:rPr lang="zh-CN" altLang="en-US" sz="2400" dirty="0"/>
              <a:t> </a:t>
            </a:r>
            <a:r>
              <a:rPr lang="en-US" altLang="zh-CN" sz="2400" dirty="0"/>
              <a:t>Variable</a:t>
            </a:r>
            <a:r>
              <a:rPr lang="zh-CN" altLang="en-US" sz="2400" dirty="0"/>
              <a:t> </a:t>
            </a:r>
            <a:r>
              <a:rPr lang="en-US" altLang="zh-CN" sz="2400" dirty="0"/>
              <a:t>Outputs</a:t>
            </a:r>
            <a:br>
              <a:rPr lang="en-US" altLang="zh-CN" sz="2400" dirty="0"/>
            </a:b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BAC7AE-70E3-D9DF-A329-B60618C7B981}"/>
              </a:ext>
            </a:extLst>
          </p:cNvPr>
          <p:cNvSpPr txBox="1"/>
          <p:nvPr/>
        </p:nvSpPr>
        <p:spPr>
          <a:xfrm>
            <a:off x="799829" y="1048743"/>
            <a:ext cx="799011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Time</a:t>
            </a:r>
            <a:r>
              <a:rPr lang="zh-CN" altLang="en-US" sz="1200" dirty="0"/>
              <a:t> </a:t>
            </a:r>
            <a:r>
              <a:rPr lang="en-US" altLang="zh-CN" sz="1200" dirty="0"/>
              <a:t>stamp</a:t>
            </a:r>
            <a:r>
              <a:rPr lang="zh-CN" altLang="en-US" sz="1200" dirty="0"/>
              <a:t> </a:t>
            </a:r>
            <a:r>
              <a:rPr lang="en-US" altLang="zh-CN" sz="1200" dirty="0"/>
              <a:t>(local</a:t>
            </a:r>
            <a:r>
              <a:rPr lang="zh-CN" altLang="en-US" sz="1200" dirty="0"/>
              <a:t> </a:t>
            </a:r>
            <a:r>
              <a:rPr lang="en-US" altLang="zh-CN" sz="1200" dirty="0"/>
              <a:t>date</a:t>
            </a:r>
            <a:r>
              <a:rPr lang="zh-CN" altLang="en-US" sz="1200" dirty="0"/>
              <a:t> </a:t>
            </a:r>
            <a:r>
              <a:rPr lang="en-US" altLang="zh-CN" sz="1200" dirty="0"/>
              <a:t>and</a:t>
            </a:r>
            <a:r>
              <a:rPr lang="zh-CN" altLang="en-US" sz="1200" dirty="0"/>
              <a:t> </a:t>
            </a:r>
            <a:r>
              <a:rPr lang="en-US" altLang="zh-CN" sz="1200" dirty="0"/>
              <a:t>time)</a:t>
            </a:r>
          </a:p>
          <a:p>
            <a:r>
              <a:rPr lang="en-US" altLang="zh-CN" sz="1200" dirty="0"/>
              <a:t>Level</a:t>
            </a:r>
          </a:p>
          <a:p>
            <a:r>
              <a:rPr lang="en-US" altLang="zh-CN" sz="1200" dirty="0"/>
              <a:t>Wave</a:t>
            </a:r>
          </a:p>
          <a:p>
            <a:r>
              <a:rPr lang="en-US" altLang="zh-CN" sz="1200" dirty="0" err="1"/>
              <a:t>A</a:t>
            </a:r>
            <a:r>
              <a:rPr lang="en-US" sz="1200" dirty="0" err="1"/>
              <a:t>vatar</a:t>
            </a:r>
            <a:r>
              <a:rPr lang="en-US" altLang="zh-CN" sz="1200" dirty="0" err="1"/>
              <a:t>_facing</a:t>
            </a:r>
            <a:endParaRPr lang="en-US" altLang="zh-CN" sz="1200" dirty="0"/>
          </a:p>
          <a:p>
            <a:r>
              <a:rPr lang="en-US" altLang="zh-CN" sz="1200" dirty="0" err="1"/>
              <a:t>Avatar_action</a:t>
            </a:r>
            <a:endParaRPr lang="en-US" altLang="zh-CN" sz="1200" dirty="0"/>
          </a:p>
          <a:p>
            <a:r>
              <a:rPr lang="en-US" altLang="zh-CN" sz="1200" dirty="0" err="1"/>
              <a:t>Avatar_health</a:t>
            </a:r>
            <a:endParaRPr lang="en-US" altLang="zh-CN" sz="1200" dirty="0"/>
          </a:p>
          <a:p>
            <a:r>
              <a:rPr lang="en-US" altLang="zh-CN" sz="1200" dirty="0" err="1"/>
              <a:t>Avatar_healthchange</a:t>
            </a:r>
            <a:endParaRPr lang="en-US" altLang="zh-CN" sz="1200" dirty="0"/>
          </a:p>
          <a:p>
            <a:r>
              <a:rPr lang="en-US" altLang="zh-CN" sz="1200" dirty="0" err="1"/>
              <a:t>Stimuli_number</a:t>
            </a:r>
            <a:endParaRPr lang="en-US" altLang="zh-CN" sz="1200" dirty="0"/>
          </a:p>
          <a:p>
            <a:r>
              <a:rPr lang="en-US" altLang="zh-CN" sz="1200" dirty="0" err="1"/>
              <a:t>Reward_number</a:t>
            </a:r>
            <a:endParaRPr lang="en-US" altLang="zh-CN" sz="1200" dirty="0"/>
          </a:p>
          <a:p>
            <a:r>
              <a:rPr lang="en-US" altLang="zh-CN" sz="1200" dirty="0" err="1"/>
              <a:t>Reward_location</a:t>
            </a:r>
            <a:endParaRPr lang="en-US" altLang="zh-CN" sz="1200" dirty="0"/>
          </a:p>
          <a:p>
            <a:r>
              <a:rPr lang="en-US" altLang="zh-CN" sz="1200" dirty="0" err="1"/>
              <a:t>Reward_distance</a:t>
            </a:r>
            <a:endParaRPr lang="en-US" altLang="zh-CN" sz="1200" dirty="0"/>
          </a:p>
          <a:p>
            <a:r>
              <a:rPr lang="en-US" altLang="zh-CN" sz="1200" dirty="0" err="1"/>
              <a:t>Threat_number</a:t>
            </a:r>
            <a:endParaRPr lang="en-US" altLang="zh-CN" sz="1200" dirty="0"/>
          </a:p>
          <a:p>
            <a:r>
              <a:rPr lang="en-US" altLang="zh-CN" sz="1200" dirty="0" err="1"/>
              <a:t>Threat_location</a:t>
            </a:r>
            <a:endParaRPr lang="en-US" altLang="zh-CN" sz="1200" dirty="0"/>
          </a:p>
          <a:p>
            <a:r>
              <a:rPr lang="en-US" altLang="zh-CN" sz="1200" dirty="0" err="1"/>
              <a:t>Threat_distance</a:t>
            </a:r>
            <a:endParaRPr lang="en-US" altLang="zh-CN" sz="1200" dirty="0"/>
          </a:p>
          <a:p>
            <a:r>
              <a:rPr lang="en-US" altLang="zh-CN" sz="1200" dirty="0"/>
              <a:t>Coactive1_number</a:t>
            </a:r>
          </a:p>
          <a:p>
            <a:r>
              <a:rPr lang="en-US" altLang="zh-CN" sz="1200" dirty="0"/>
              <a:t>Coactive1_location</a:t>
            </a:r>
          </a:p>
          <a:p>
            <a:r>
              <a:rPr lang="en-US" altLang="zh-CN" sz="1200" dirty="0"/>
              <a:t>Coactive1_distance</a:t>
            </a:r>
          </a:p>
          <a:p>
            <a:r>
              <a:rPr lang="en-US" altLang="zh-CN" sz="1200" dirty="0"/>
              <a:t>Coactive2 _number</a:t>
            </a:r>
          </a:p>
          <a:p>
            <a:r>
              <a:rPr lang="en-US" altLang="zh-CN" sz="1200" dirty="0"/>
              <a:t>Coactive2_location</a:t>
            </a:r>
          </a:p>
          <a:p>
            <a:r>
              <a:rPr lang="en-US" altLang="zh-CN" sz="1200" dirty="0"/>
              <a:t>Coactive2_distance</a:t>
            </a:r>
          </a:p>
          <a:p>
            <a:r>
              <a:rPr lang="en-US" altLang="zh-CN" sz="1200" dirty="0" err="1"/>
              <a:t>Stimuli_contact</a:t>
            </a:r>
            <a:endParaRPr lang="en-US" altLang="zh-CN" sz="1200" dirty="0"/>
          </a:p>
          <a:p>
            <a:endParaRPr lang="en-US" altLang="zh-CN" sz="1200" dirty="0"/>
          </a:p>
          <a:p>
            <a:endParaRPr lang="en-US" sz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952185"/>
      </p:ext>
    </p:extLst>
  </p:cSld>
  <p:clrMapOvr>
    <a:masterClrMapping/>
  </p:clrMapOvr>
</p:sld>
</file>

<file path=ppt/theme/theme1.xml><?xml version="1.0" encoding="utf-8"?>
<a:theme xmlns:a="http://schemas.openxmlformats.org/drawingml/2006/main" name="Pastel Minimalist Elegant Lines Portfolio by Slidesgo">
  <a:themeElements>
    <a:clrScheme name="Simple Light">
      <a:dk1>
        <a:srgbClr val="191919"/>
      </a:dk1>
      <a:lt1>
        <a:srgbClr val="E7E4F1"/>
      </a:lt1>
      <a:dk2>
        <a:srgbClr val="F5F3ED"/>
      </a:dk2>
      <a:lt2>
        <a:srgbClr val="FFE0A7"/>
      </a:lt2>
      <a:accent1>
        <a:srgbClr val="F9CFD0"/>
      </a:accent1>
      <a:accent2>
        <a:srgbClr val="D9CFDE"/>
      </a:accent2>
      <a:accent3>
        <a:srgbClr val="D2DAE9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47668</TotalTime>
  <Words>544</Words>
  <Application>Microsoft Macintosh PowerPoint</Application>
  <PresentationFormat>On-screen Show (16:9)</PresentationFormat>
  <Paragraphs>121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Catamaran</vt:lpstr>
      <vt:lpstr>PingFang HK</vt:lpstr>
      <vt:lpstr>Lexend Deca</vt:lpstr>
      <vt:lpstr>Arial</vt:lpstr>
      <vt:lpstr>Pastel Minimalist Elegant Lines Portfolio by Slidesgo</vt:lpstr>
      <vt:lpstr>Stimulus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Game Log Variable Outputs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Lin, Yuki</cp:lastModifiedBy>
  <cp:revision>37</cp:revision>
  <dcterms:modified xsi:type="dcterms:W3CDTF">2025-04-18T05:18:52Z</dcterms:modified>
</cp:coreProperties>
</file>